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9" r:id="rId4"/>
    <p:sldId id="258" r:id="rId5"/>
    <p:sldId id="259" r:id="rId6"/>
    <p:sldId id="260" r:id="rId7"/>
    <p:sldId id="261" r:id="rId8"/>
    <p:sldId id="262" r:id="rId9"/>
    <p:sldId id="320" r:id="rId10"/>
    <p:sldId id="321" r:id="rId11"/>
    <p:sldId id="322" r:id="rId12"/>
    <p:sldId id="323" r:id="rId13"/>
    <p:sldId id="324" r:id="rId14"/>
    <p:sldId id="325" r:id="rId15"/>
    <p:sldId id="326" r:id="rId16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/>
    <p:restoredTop sz="92833" autoAdjust="0"/>
  </p:normalViewPr>
  <p:slideViewPr>
    <p:cSldViewPr>
      <p:cViewPr varScale="1">
        <p:scale>
          <a:sx n="56" d="100"/>
          <a:sy n="56" d="100"/>
        </p:scale>
        <p:origin x="-96" y="-4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00156-4499-4D82-AACA-CD9212129877}" type="datetimeFigureOut">
              <a:rPr lang="cs-CZ" smtClean="0"/>
              <a:pPr/>
              <a:t>19.9.2019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F69E-0AE9-48D3-B841-2BA1180BA11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00156-4499-4D82-AACA-CD9212129877}" type="datetimeFigureOut">
              <a:rPr lang="cs-CZ" smtClean="0"/>
              <a:pPr/>
              <a:t>19.9.2019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F69E-0AE9-48D3-B841-2BA1180BA11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00156-4499-4D82-AACA-CD9212129877}" type="datetimeFigureOut">
              <a:rPr lang="cs-CZ" smtClean="0"/>
              <a:pPr/>
              <a:t>19.9.2019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F69E-0AE9-48D3-B841-2BA1180BA11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00156-4499-4D82-AACA-CD9212129877}" type="datetimeFigureOut">
              <a:rPr lang="cs-CZ" smtClean="0"/>
              <a:pPr/>
              <a:t>19.9.2019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F69E-0AE9-48D3-B841-2BA1180BA11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00156-4499-4D82-AACA-CD9212129877}" type="datetimeFigureOut">
              <a:rPr lang="cs-CZ" smtClean="0"/>
              <a:pPr/>
              <a:t>19.9.2019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F69E-0AE9-48D3-B841-2BA1180BA11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00156-4499-4D82-AACA-CD9212129877}" type="datetimeFigureOut">
              <a:rPr lang="cs-CZ" smtClean="0"/>
              <a:pPr/>
              <a:t>19.9.2019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F69E-0AE9-48D3-B841-2BA1180BA11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00156-4499-4D82-AACA-CD9212129877}" type="datetimeFigureOut">
              <a:rPr lang="cs-CZ" smtClean="0"/>
              <a:pPr/>
              <a:t>19.9.2019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F69E-0AE9-48D3-B841-2BA1180BA11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00156-4499-4D82-AACA-CD9212129877}" type="datetimeFigureOut">
              <a:rPr lang="cs-CZ" smtClean="0"/>
              <a:pPr/>
              <a:t>19.9.2019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F69E-0AE9-48D3-B841-2BA1180BA11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00156-4499-4D82-AACA-CD9212129877}" type="datetimeFigureOut">
              <a:rPr lang="cs-CZ" smtClean="0"/>
              <a:pPr/>
              <a:t>19.9.2019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F69E-0AE9-48D3-B841-2BA1180BA11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00156-4499-4D82-AACA-CD9212129877}" type="datetimeFigureOut">
              <a:rPr lang="cs-CZ" smtClean="0"/>
              <a:pPr/>
              <a:t>19.9.2019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F69E-0AE9-48D3-B841-2BA1180BA11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00156-4499-4D82-AACA-CD9212129877}" type="datetimeFigureOut">
              <a:rPr lang="cs-CZ" smtClean="0"/>
              <a:pPr/>
              <a:t>19.9.2019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F69E-0AE9-48D3-B841-2BA1180BA11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100156-4499-4D82-AACA-CD9212129877}" type="datetimeFigureOut">
              <a:rPr lang="cs-CZ" smtClean="0"/>
              <a:pPr/>
              <a:t>19.9.2019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00F69E-0AE9-48D3-B841-2BA1180BA110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Tradiční odrůdy hrušní 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 smtClean="0"/>
              <a:t>Zdeněk </a:t>
            </a:r>
            <a:r>
              <a:rPr lang="cs-CZ" dirty="0" err="1" smtClean="0"/>
              <a:t>Buzek</a:t>
            </a:r>
            <a:endParaRPr lang="cs-CZ" dirty="0" smtClean="0"/>
          </a:p>
          <a:p>
            <a:r>
              <a:rPr lang="cs-CZ" dirty="0" smtClean="0"/>
              <a:t>www.</a:t>
            </a:r>
            <a:r>
              <a:rPr lang="cs-CZ" dirty="0" err="1" smtClean="0"/>
              <a:t>tradicniodrudy.cz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Vhodné podnože pro výsadby v krajině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Hrušňový semenáč ( jeho vhodné selekce)</a:t>
            </a:r>
            <a:endParaRPr lang="cs-CZ" dirty="0" smtClean="0"/>
          </a:p>
          <a:p>
            <a:r>
              <a:rPr lang="cs-CZ" dirty="0" smtClean="0"/>
              <a:t>Méně vhodné jsou semenné </a:t>
            </a:r>
            <a:r>
              <a:rPr lang="cs-CZ" dirty="0" smtClean="0"/>
              <a:t>podnože  </a:t>
            </a:r>
            <a:r>
              <a:rPr lang="cs-CZ" dirty="0" smtClean="0"/>
              <a:t>jiných druhů (</a:t>
            </a:r>
            <a:r>
              <a:rPr lang="cs-CZ" dirty="0" smtClean="0"/>
              <a:t>hlohu</a:t>
            </a:r>
            <a:r>
              <a:rPr lang="cs-CZ" dirty="0" smtClean="0"/>
              <a:t>, jeřábu atd.)</a:t>
            </a:r>
          </a:p>
          <a:p>
            <a:r>
              <a:rPr lang="cs-CZ" dirty="0" smtClean="0"/>
              <a:t>Nevhodné jsou kdoulové podnože</a:t>
            </a:r>
            <a:endParaRPr lang="cs-CZ" dirty="0" smtClean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9992" y="1556792"/>
            <a:ext cx="4186808" cy="40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Charakteristika </a:t>
            </a:r>
            <a:r>
              <a:rPr lang="cs-CZ" dirty="0" smtClean="0"/>
              <a:t> </a:t>
            </a:r>
            <a:r>
              <a:rPr lang="cs-CZ" dirty="0" smtClean="0"/>
              <a:t>hrušní</a:t>
            </a:r>
            <a:r>
              <a:rPr lang="cs-CZ" dirty="0" smtClean="0"/>
              <a:t>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Jedná se o stromy střední </a:t>
            </a:r>
            <a:r>
              <a:rPr lang="cs-CZ" dirty="0" smtClean="0"/>
              <a:t> až větší velikosti </a:t>
            </a:r>
            <a:r>
              <a:rPr lang="cs-CZ" dirty="0" err="1" smtClean="0"/>
              <a:t>velikosti</a:t>
            </a:r>
            <a:r>
              <a:rPr lang="cs-CZ" dirty="0" smtClean="0"/>
              <a:t> </a:t>
            </a:r>
            <a:r>
              <a:rPr lang="cs-CZ" dirty="0" smtClean="0"/>
              <a:t>s možností dožití </a:t>
            </a:r>
            <a:r>
              <a:rPr lang="cs-CZ" dirty="0" smtClean="0"/>
              <a:t> 150  </a:t>
            </a:r>
            <a:r>
              <a:rPr lang="cs-CZ" dirty="0" smtClean="0"/>
              <a:t>- </a:t>
            </a:r>
            <a:r>
              <a:rPr lang="cs-CZ" dirty="0" smtClean="0"/>
              <a:t>300</a:t>
            </a:r>
            <a:r>
              <a:rPr lang="cs-CZ" dirty="0" smtClean="0"/>
              <a:t>let </a:t>
            </a:r>
            <a:r>
              <a:rPr lang="cs-CZ" dirty="0" smtClean="0"/>
              <a:t>v ideálních podmínkách roubovaných na  </a:t>
            </a:r>
            <a:r>
              <a:rPr lang="cs-CZ" dirty="0" smtClean="0"/>
              <a:t>hrušňovém semenáči</a:t>
            </a:r>
            <a:endParaRPr lang="cs-CZ" dirty="0" smtClean="0"/>
          </a:p>
          <a:p>
            <a:r>
              <a:rPr lang="cs-CZ" dirty="0" smtClean="0"/>
              <a:t>Některé odrůdy snáší chudší půdy a vyšší polohy a relativně  nejlépe i zamokření a přísušky</a:t>
            </a:r>
          </a:p>
          <a:p>
            <a:endParaRPr lang="cs-CZ" dirty="0"/>
          </a:p>
        </p:txBody>
      </p:sp>
      <p:pic>
        <p:nvPicPr>
          <p:cNvPr id="4" name="Picture 2" descr="G:\DCIM\101CASIO\CIMG155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9992" y="1772816"/>
            <a:ext cx="4186808" cy="410445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Vhodné  lokality k výsadbě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 smtClean="0"/>
              <a:t>I z hlediska  nároků na půdu jsou </a:t>
            </a:r>
            <a:r>
              <a:rPr lang="cs-CZ" dirty="0" smtClean="0"/>
              <a:t>hrušně </a:t>
            </a:r>
            <a:r>
              <a:rPr lang="cs-CZ" dirty="0" smtClean="0"/>
              <a:t>po </a:t>
            </a:r>
            <a:r>
              <a:rPr lang="cs-CZ" dirty="0" smtClean="0"/>
              <a:t> </a:t>
            </a:r>
            <a:r>
              <a:rPr lang="cs-CZ" dirty="0" smtClean="0"/>
              <a:t>teplomilných peckovinách</a:t>
            </a:r>
            <a:r>
              <a:rPr lang="cs-CZ" dirty="0" smtClean="0"/>
              <a:t> </a:t>
            </a:r>
            <a:r>
              <a:rPr lang="cs-CZ" dirty="0" smtClean="0"/>
              <a:t> nejvíce</a:t>
            </a:r>
            <a:r>
              <a:rPr lang="cs-CZ" dirty="0" smtClean="0"/>
              <a:t> </a:t>
            </a:r>
            <a:r>
              <a:rPr lang="cs-CZ" dirty="0" smtClean="0"/>
              <a:t>náročným druhem, ocení   </a:t>
            </a:r>
            <a:r>
              <a:rPr lang="cs-CZ" dirty="0" smtClean="0"/>
              <a:t>hluboké kvalitní  a propustné půdy</a:t>
            </a:r>
            <a:endParaRPr lang="cs-CZ" dirty="0" smtClean="0"/>
          </a:p>
          <a:p>
            <a:r>
              <a:rPr lang="cs-CZ" dirty="0" smtClean="0"/>
              <a:t>Nevhodné jsou mrazové polohy  a závětrná </a:t>
            </a:r>
            <a:r>
              <a:rPr lang="cs-CZ" dirty="0" smtClean="0"/>
              <a:t>místa, zamokřené polohy</a:t>
            </a:r>
            <a:endParaRPr lang="cs-CZ" dirty="0" smtClean="0"/>
          </a:p>
          <a:p>
            <a:r>
              <a:rPr lang="cs-CZ" dirty="0" smtClean="0"/>
              <a:t>Z hlediska nároků ke klimatu jsou  hrušně velmi variabilní skupinou</a:t>
            </a:r>
            <a:endParaRPr lang="cs-CZ" dirty="0"/>
          </a:p>
        </p:txBody>
      </p:sp>
      <p:pic>
        <p:nvPicPr>
          <p:cNvPr id="5" name="Zástupný symbol pro obsah 6" descr="IMGP1241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572000" y="1196752"/>
            <a:ext cx="4019204" cy="266007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Zástupný symbol pro obsah 20" descr="IMGP0326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4572000" y="3861048"/>
            <a:ext cx="4032250" cy="267017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Roubování </a:t>
            </a:r>
            <a:r>
              <a:rPr lang="cs-CZ" dirty="0" smtClean="0"/>
              <a:t> </a:t>
            </a:r>
            <a:r>
              <a:rPr lang="cs-CZ" dirty="0" smtClean="0"/>
              <a:t>hrušní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 smtClean="0"/>
              <a:t>Roubují se </a:t>
            </a:r>
            <a:r>
              <a:rPr lang="cs-CZ" dirty="0" smtClean="0"/>
              <a:t> </a:t>
            </a:r>
            <a:r>
              <a:rPr lang="cs-CZ" dirty="0" smtClean="0"/>
              <a:t>dobře i když obtížněji než jabloně</a:t>
            </a:r>
            <a:endParaRPr lang="cs-CZ" dirty="0" smtClean="0"/>
          </a:p>
          <a:p>
            <a:r>
              <a:rPr lang="cs-CZ" dirty="0" smtClean="0"/>
              <a:t>Roubování v ruce bývá  poměrně  úspěšné </a:t>
            </a:r>
          </a:p>
          <a:p>
            <a:r>
              <a:rPr lang="cs-CZ" dirty="0" smtClean="0"/>
              <a:t>Lze též roubovat na  mladé zakořeněné podnože v jarním období</a:t>
            </a:r>
          </a:p>
          <a:p>
            <a:r>
              <a:rPr lang="cs-CZ" dirty="0" smtClean="0"/>
              <a:t>Ideální je očkování v době druhé mízy</a:t>
            </a:r>
          </a:p>
          <a:p>
            <a:r>
              <a:rPr lang="cs-CZ" dirty="0" smtClean="0"/>
              <a:t>Ostatní zásady jsou stejné jako u jádrovin</a:t>
            </a:r>
          </a:p>
          <a:p>
            <a:endParaRPr lang="cs-CZ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5976" y="1700808"/>
            <a:ext cx="4330824" cy="432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Založení výsadby </a:t>
            </a:r>
            <a:r>
              <a:rPr lang="cs-CZ" dirty="0" smtClean="0"/>
              <a:t> </a:t>
            </a:r>
            <a:r>
              <a:rPr lang="cs-CZ" dirty="0" smtClean="0"/>
              <a:t>hrušní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 smtClean="0"/>
              <a:t>Spon u bujně rostoucích odrůd  nejméně  </a:t>
            </a:r>
            <a:r>
              <a:rPr lang="cs-CZ" dirty="0" smtClean="0"/>
              <a:t>10 </a:t>
            </a:r>
            <a:r>
              <a:rPr lang="cs-CZ" dirty="0" smtClean="0"/>
              <a:t>metrů </a:t>
            </a:r>
            <a:r>
              <a:rPr lang="cs-CZ" dirty="0" smtClean="0"/>
              <a:t>od sebe  u slabě rostoucích postačí </a:t>
            </a:r>
            <a:r>
              <a:rPr lang="cs-CZ" dirty="0" smtClean="0"/>
              <a:t>7 </a:t>
            </a:r>
            <a:r>
              <a:rPr lang="cs-CZ" dirty="0" smtClean="0"/>
              <a:t>m</a:t>
            </a:r>
            <a:r>
              <a:rPr lang="cs-CZ" dirty="0" smtClean="0"/>
              <a:t>.</a:t>
            </a:r>
          </a:p>
          <a:p>
            <a:r>
              <a:rPr lang="cs-CZ" dirty="0" smtClean="0"/>
              <a:t>Je  dobré  znát opylovací poměry jednotlivých odrůd, </a:t>
            </a:r>
            <a:r>
              <a:rPr lang="cs-CZ" dirty="0" smtClean="0"/>
              <a:t> </a:t>
            </a:r>
            <a:r>
              <a:rPr lang="cs-CZ" dirty="0" smtClean="0"/>
              <a:t>hrušně</a:t>
            </a:r>
            <a:r>
              <a:rPr lang="cs-CZ" dirty="0" smtClean="0"/>
              <a:t> </a:t>
            </a:r>
            <a:r>
              <a:rPr lang="cs-CZ" dirty="0" smtClean="0"/>
              <a:t>jsou </a:t>
            </a:r>
            <a:r>
              <a:rPr lang="cs-CZ" dirty="0" smtClean="0"/>
              <a:t> většinou cizosprašné</a:t>
            </a:r>
            <a:endParaRPr lang="cs-CZ" dirty="0" smtClean="0"/>
          </a:p>
          <a:p>
            <a:r>
              <a:rPr lang="cs-CZ" dirty="0" smtClean="0"/>
              <a:t>Volit odrůdy  i podle ranosti</a:t>
            </a:r>
          </a:p>
          <a:p>
            <a:r>
              <a:rPr lang="cs-CZ" dirty="0" smtClean="0"/>
              <a:t>Je dobré znát citlivost jednotlivých odrůd </a:t>
            </a:r>
            <a:r>
              <a:rPr lang="cs-CZ" dirty="0" smtClean="0"/>
              <a:t>ke rzi hrušňové  </a:t>
            </a:r>
            <a:endParaRPr lang="cs-CZ" dirty="0"/>
          </a:p>
        </p:txBody>
      </p:sp>
      <p:pic>
        <p:nvPicPr>
          <p:cNvPr id="5122" name="Picture 2" descr="G:\DCIM\101CASIO\CIMG155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9992" y="1412776"/>
            <a:ext cx="4186808" cy="43204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4400" dirty="0" smtClean="0"/>
              <a:t>   </a:t>
            </a:r>
            <a:endParaRPr lang="cs-CZ" sz="440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cs-CZ" sz="4400" b="1" dirty="0" smtClean="0"/>
              <a:t>    Děkuji za pozornost</a:t>
            </a:r>
            <a:endParaRPr lang="cs-CZ" sz="4400" b="1" dirty="0"/>
          </a:p>
        </p:txBody>
      </p:sp>
      <p:sp>
        <p:nvSpPr>
          <p:cNvPr id="10" name="Zástupný symbol pro obrázek 9"/>
          <p:cNvSpPr>
            <a:spLocks noGrp="1"/>
          </p:cNvSpPr>
          <p:nvPr>
            <p:ph type="pic" idx="1"/>
          </p:nvPr>
        </p:nvSpPr>
        <p:spPr/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692696"/>
            <a:ext cx="6096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6" name="Picture 2" descr="G:\DCIM\101CASIO\CIMG162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620688"/>
            <a:ext cx="6768752" cy="47049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Hrušeň obecná (</a:t>
            </a:r>
            <a:r>
              <a:rPr lang="cs-CZ" dirty="0" err="1" smtClean="0"/>
              <a:t>Pyrus</a:t>
            </a:r>
            <a:r>
              <a:rPr lang="cs-CZ" dirty="0" smtClean="0"/>
              <a:t> </a:t>
            </a:r>
            <a:r>
              <a:rPr lang="cs-CZ" dirty="0" err="1" smtClean="0"/>
              <a:t>communis</a:t>
            </a:r>
            <a:r>
              <a:rPr lang="cs-CZ" dirty="0" smtClean="0"/>
              <a:t>)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400" dirty="0" smtClean="0"/>
              <a:t>Roste divoce v jihozápadní Asii</a:t>
            </a:r>
          </a:p>
          <a:p>
            <a:r>
              <a:rPr lang="cs-CZ" sz="2400" dirty="0" smtClean="0"/>
              <a:t>Pravděpodobně vznikla jako kříženec maloasijských druhů</a:t>
            </a:r>
          </a:p>
          <a:p>
            <a:r>
              <a:rPr lang="cs-CZ" sz="2400" dirty="0" smtClean="0"/>
              <a:t>Na našem území roste původní Hrušeň polnička (</a:t>
            </a:r>
            <a:r>
              <a:rPr lang="cs-CZ" sz="2400" dirty="0" err="1" smtClean="0"/>
              <a:t>Pyrus</a:t>
            </a:r>
            <a:r>
              <a:rPr lang="cs-CZ" sz="2400" dirty="0" smtClean="0"/>
              <a:t> </a:t>
            </a:r>
            <a:r>
              <a:rPr lang="cs-CZ" sz="2400" dirty="0" err="1" smtClean="0"/>
              <a:t>pyraster</a:t>
            </a:r>
            <a:r>
              <a:rPr lang="cs-CZ" sz="2400" dirty="0" smtClean="0"/>
              <a:t>), většina dnes rostoucích stromů jsou kříženci s hrušní obecnou</a:t>
            </a:r>
          </a:p>
          <a:p>
            <a:endParaRPr lang="cs-CZ" dirty="0"/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Uživatel\Plocha\Hrušeň polničk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35038" y="-436563"/>
            <a:ext cx="10404476" cy="78025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Dávná historie pěstování hrušně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400" dirty="0" smtClean="0"/>
              <a:t>Tak jako jabloň je i hrušeň zmiňována v antických textech (např. Homér)</a:t>
            </a:r>
          </a:p>
          <a:p>
            <a:r>
              <a:rPr lang="cs-CZ" sz="2400" dirty="0" smtClean="0"/>
              <a:t> Ve starých  spisech  je popisována  větší pěstitelská náročnost  proti  jabloním.</a:t>
            </a:r>
          </a:p>
          <a:p>
            <a:r>
              <a:rPr lang="cs-CZ" sz="2400" dirty="0" smtClean="0"/>
              <a:t>Nejstarší nálezy na našem území jsou zbytky kulatých plodů hrušní z doby laténské ( 450 př. n. l.) </a:t>
            </a:r>
          </a:p>
          <a:p>
            <a:r>
              <a:rPr lang="cs-CZ" sz="2400" dirty="0" smtClean="0"/>
              <a:t>Další nálezy pochází z Mikulčic, Starého města, </a:t>
            </a:r>
            <a:r>
              <a:rPr lang="cs-CZ" sz="2400" dirty="0" err="1" smtClean="0"/>
              <a:t>Šakvic</a:t>
            </a:r>
            <a:r>
              <a:rPr lang="cs-CZ" sz="2400" dirty="0" smtClean="0"/>
              <a:t> a Prahy z doby hradištní,  jak hrušně polničky, tak i ušlechtilejší hrušně obecné, přesto  jsou méně časté než nálezy jabloní</a:t>
            </a:r>
          </a:p>
          <a:p>
            <a:endParaRPr lang="cs-CZ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Středověk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400" dirty="0" smtClean="0"/>
              <a:t>Vznik mnoha lokálních odrůd hrušní, počet byl pravděpodobně mnohem větší než u jabloně</a:t>
            </a:r>
          </a:p>
          <a:p>
            <a:r>
              <a:rPr lang="cs-CZ" sz="2400" dirty="0" smtClean="0"/>
              <a:t>Středověk považoval syrové  a nezralé hrušky za pokrm škodlivý zdraví</a:t>
            </a:r>
          </a:p>
          <a:p>
            <a:r>
              <a:rPr lang="cs-CZ" sz="2400" dirty="0" smtClean="0"/>
              <a:t>Přes velký počet odrůd nedosahuje pěstování hrušně velkého rozšíření tak jako u jabloní a švestek </a:t>
            </a:r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Novověk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400" dirty="0" smtClean="0"/>
              <a:t>Od poloviny 18. století nastává zlom v evropských sortimentech hrušní, a to pronikavým nástupem kvalitních odrůd</a:t>
            </a:r>
          </a:p>
          <a:p>
            <a:r>
              <a:rPr lang="cs-CZ" sz="2400" dirty="0" smtClean="0"/>
              <a:t>Některé z nich se pěstují do dnes (</a:t>
            </a:r>
            <a:r>
              <a:rPr lang="cs-CZ" sz="2400" dirty="0" err="1" smtClean="0"/>
              <a:t>Boscova</a:t>
            </a:r>
            <a:r>
              <a:rPr lang="cs-CZ" sz="2400" dirty="0" smtClean="0"/>
              <a:t> lahvice, </a:t>
            </a:r>
            <a:r>
              <a:rPr lang="cs-CZ" sz="2400" dirty="0" err="1" smtClean="0"/>
              <a:t>Dielova</a:t>
            </a:r>
            <a:r>
              <a:rPr lang="cs-CZ" sz="2400" dirty="0" smtClean="0"/>
              <a:t>, </a:t>
            </a:r>
            <a:r>
              <a:rPr lang="cs-CZ" sz="2400" dirty="0" err="1" smtClean="0"/>
              <a:t>Hardyho</a:t>
            </a:r>
            <a:r>
              <a:rPr lang="cs-CZ" sz="2400" dirty="0" smtClean="0"/>
              <a:t>, Křivice)</a:t>
            </a:r>
          </a:p>
          <a:p>
            <a:r>
              <a:rPr lang="cs-CZ" sz="2400" dirty="0" smtClean="0"/>
              <a:t>Většina z nich je objevena jako náhodný semenáč</a:t>
            </a:r>
          </a:p>
          <a:p>
            <a:r>
              <a:rPr lang="cs-CZ" sz="2400" dirty="0" smtClean="0"/>
              <a:t>Vznikají rozsáhlé sbírky odrůd - např. děkan M. </a:t>
            </a:r>
            <a:r>
              <a:rPr lang="cs-CZ" sz="2400" dirty="0" err="1" smtClean="0"/>
              <a:t>Rosler</a:t>
            </a:r>
            <a:r>
              <a:rPr lang="cs-CZ" sz="2400" dirty="0" smtClean="0"/>
              <a:t> v Poděbradech (1754 – 1829), hrabě J.E. </a:t>
            </a:r>
            <a:r>
              <a:rPr lang="cs-CZ" sz="2400" dirty="0" err="1" smtClean="0"/>
              <a:t>Canal</a:t>
            </a:r>
            <a:r>
              <a:rPr lang="cs-CZ" sz="2400" dirty="0" smtClean="0"/>
              <a:t>  v Praze (1745 – 1826)</a:t>
            </a:r>
          </a:p>
          <a:p>
            <a:pPr>
              <a:buNone/>
            </a:pPr>
            <a:endParaRPr lang="cs-CZ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err="1" smtClean="0"/>
              <a:t>Lucasova</a:t>
            </a:r>
            <a:r>
              <a:rPr lang="cs-CZ" dirty="0" smtClean="0"/>
              <a:t> přirozená soustava hrušek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400" dirty="0" smtClean="0"/>
              <a:t>Dělí hrušky do 15. tříd podle jejich tvaru a konzistence dužniny</a:t>
            </a:r>
          </a:p>
          <a:p>
            <a:r>
              <a:rPr lang="cs-CZ" sz="2400" dirty="0" err="1" smtClean="0"/>
              <a:t>Lucas</a:t>
            </a:r>
            <a:r>
              <a:rPr lang="cs-CZ" sz="2400" dirty="0" smtClean="0"/>
              <a:t> rozděluje hrušky na (Máslovky, </a:t>
            </a:r>
            <a:r>
              <a:rPr lang="cs-CZ" sz="2400" dirty="0" err="1" smtClean="0"/>
              <a:t>Polomáslovky</a:t>
            </a:r>
            <a:r>
              <a:rPr lang="cs-CZ" sz="2400" dirty="0" smtClean="0"/>
              <a:t>, Bergamotky, </a:t>
            </a:r>
            <a:r>
              <a:rPr lang="cs-CZ" sz="2400" dirty="0" err="1" smtClean="0"/>
              <a:t>Polobergamotky</a:t>
            </a:r>
            <a:r>
              <a:rPr lang="cs-CZ" sz="2400" dirty="0" smtClean="0"/>
              <a:t>, Zelené dlouhé hrušky, Lahvice, Čáslavky, </a:t>
            </a:r>
            <a:r>
              <a:rPr lang="cs-CZ" sz="2400" dirty="0" err="1" smtClean="0"/>
              <a:t>Ruselety</a:t>
            </a:r>
            <a:r>
              <a:rPr lang="cs-CZ" sz="2400" dirty="0" smtClean="0"/>
              <a:t>, Muškatelky,  Kořenité hrušky, Dobré hrušky, Vavřinky podlouhlé,  Vavřinky kulaté, </a:t>
            </a:r>
            <a:r>
              <a:rPr lang="cs-CZ" sz="2400" dirty="0" err="1" smtClean="0"/>
              <a:t>Mestnice</a:t>
            </a:r>
            <a:r>
              <a:rPr lang="cs-CZ" sz="2400" dirty="0" smtClean="0"/>
              <a:t> podlouhlé, </a:t>
            </a:r>
            <a:r>
              <a:rPr lang="cs-CZ" sz="2400" dirty="0" err="1" smtClean="0"/>
              <a:t>Mestnice</a:t>
            </a:r>
            <a:r>
              <a:rPr lang="cs-CZ" sz="2400" dirty="0" smtClean="0"/>
              <a:t> kulaté)</a:t>
            </a:r>
            <a:endParaRPr lang="cs-CZ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Současnost  pěstování hrušní na našem území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400" dirty="0" smtClean="0"/>
              <a:t>Vedle tradičních odrůd je k dispozici i celá řada nových odrůd </a:t>
            </a:r>
          </a:p>
          <a:p>
            <a:r>
              <a:rPr lang="cs-CZ" sz="2400" dirty="0" smtClean="0"/>
              <a:t>Zatím se cíleným šlechtěním nepodařilo především v chuťových vlastnostech úplně překonat odrůdy tradiční</a:t>
            </a:r>
          </a:p>
          <a:p>
            <a:r>
              <a:rPr lang="cs-CZ" sz="2400" dirty="0" smtClean="0"/>
              <a:t>Nové odrůdy jsou vhodnější pro pěstování v plantážích, brzy nastupují do plodnosti, nemají bujný vzrůst atd.</a:t>
            </a:r>
          </a:p>
          <a:p>
            <a:r>
              <a:rPr lang="cs-CZ" sz="2400" dirty="0" smtClean="0"/>
              <a:t>Česká republika společně s Belgií má nejrozvinutější šlechtitelský program hrušní. </a:t>
            </a:r>
          </a:p>
          <a:p>
            <a:r>
              <a:rPr lang="cs-CZ" sz="2400" dirty="0" smtClean="0"/>
              <a:t>Ing. Jiří </a:t>
            </a:r>
            <a:r>
              <a:rPr lang="cs-CZ" sz="2400" dirty="0" err="1" smtClean="0"/>
              <a:t>Bouma</a:t>
            </a:r>
            <a:r>
              <a:rPr lang="cs-CZ" sz="2400" dirty="0" smtClean="0"/>
              <a:t> vyšlechtil na 30 nových odrůd, mnohé z nich se pěstují po celém světě - např. odrůda </a:t>
            </a:r>
            <a:r>
              <a:rPr lang="cs-CZ" sz="2400" dirty="0" err="1" smtClean="0"/>
              <a:t>Dicolor</a:t>
            </a:r>
            <a:r>
              <a:rPr lang="cs-CZ" sz="2400" dirty="0" smtClean="0"/>
              <a:t>. </a:t>
            </a:r>
            <a:endParaRPr lang="cs-CZ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Nároky </a:t>
            </a:r>
            <a:r>
              <a:rPr lang="cs-CZ" dirty="0" smtClean="0"/>
              <a:t>hrušní </a:t>
            </a:r>
            <a:r>
              <a:rPr lang="cs-CZ" dirty="0" smtClean="0"/>
              <a:t>na </a:t>
            </a:r>
            <a:r>
              <a:rPr lang="cs-CZ" dirty="0" smtClean="0"/>
              <a:t>podmínky pěstování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 </a:t>
            </a:r>
            <a:r>
              <a:rPr lang="cs-CZ" dirty="0" smtClean="0"/>
              <a:t>Hruš</a:t>
            </a:r>
            <a:r>
              <a:rPr lang="cs-CZ" dirty="0" smtClean="0"/>
              <a:t>ně </a:t>
            </a:r>
            <a:r>
              <a:rPr lang="cs-CZ" dirty="0" smtClean="0"/>
              <a:t>patří k </a:t>
            </a:r>
            <a:r>
              <a:rPr lang="cs-CZ" dirty="0" smtClean="0"/>
              <a:t>nejvíce náročným </a:t>
            </a:r>
            <a:r>
              <a:rPr lang="cs-CZ" dirty="0" smtClean="0"/>
              <a:t>ovocným druhům z hlediska půdních a klimatických podmínek</a:t>
            </a:r>
          </a:p>
          <a:p>
            <a:r>
              <a:rPr lang="cs-CZ" dirty="0" smtClean="0"/>
              <a:t>Poměrně </a:t>
            </a:r>
            <a:r>
              <a:rPr lang="cs-CZ" dirty="0" smtClean="0"/>
              <a:t> </a:t>
            </a:r>
            <a:r>
              <a:rPr lang="cs-CZ" dirty="0" smtClean="0"/>
              <a:t>špatně snáší  horší půdní podmínky</a:t>
            </a:r>
            <a:endParaRPr lang="cs-CZ" dirty="0" smtClean="0"/>
          </a:p>
          <a:p>
            <a:r>
              <a:rPr lang="cs-CZ" dirty="0" smtClean="0"/>
              <a:t>Jsou to </a:t>
            </a:r>
            <a:r>
              <a:rPr lang="cs-CZ" dirty="0" smtClean="0"/>
              <a:t>dlouhověké </a:t>
            </a:r>
            <a:r>
              <a:rPr lang="cs-CZ" dirty="0" smtClean="0"/>
              <a:t>stromy </a:t>
            </a:r>
            <a:r>
              <a:rPr lang="cs-CZ" dirty="0" smtClean="0"/>
              <a:t>v závislosti hlavně na odrůdě  a podnoži</a:t>
            </a:r>
          </a:p>
          <a:p>
            <a:endParaRPr lang="cs-CZ" dirty="0"/>
          </a:p>
        </p:txBody>
      </p:sp>
      <p:pic>
        <p:nvPicPr>
          <p:cNvPr id="1026" name="Picture 2" descr="G:\DCIM\101CASIO\strom giffardova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7984" y="1700808"/>
            <a:ext cx="4258816" cy="43204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1025</TotalTime>
  <Words>625</Words>
  <Application>Microsoft Office PowerPoint</Application>
  <PresentationFormat>Předvádění na obrazovce (4:3)</PresentationFormat>
  <Paragraphs>58</Paragraphs>
  <Slides>15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15</vt:i4>
      </vt:variant>
    </vt:vector>
  </HeadingPairs>
  <TitlesOfParts>
    <vt:vector size="16" baseType="lpstr">
      <vt:lpstr>Motiv sady Office</vt:lpstr>
      <vt:lpstr>Tradiční odrůdy hrušní </vt:lpstr>
      <vt:lpstr>Hrušeň obecná (Pyrus communis)</vt:lpstr>
      <vt:lpstr>Snímek 3</vt:lpstr>
      <vt:lpstr>Dávná historie pěstování hrušně</vt:lpstr>
      <vt:lpstr>Středověk </vt:lpstr>
      <vt:lpstr>Novověk </vt:lpstr>
      <vt:lpstr>Lucasova přirozená soustava hrušek</vt:lpstr>
      <vt:lpstr>Současnost  pěstování hrušní na našem území</vt:lpstr>
      <vt:lpstr>Nároky hrušní na podmínky pěstování</vt:lpstr>
      <vt:lpstr>Vhodné podnože pro výsadby v krajině</vt:lpstr>
      <vt:lpstr>Charakteristika  hrušní </vt:lpstr>
      <vt:lpstr>Vhodné  lokality k výsadbě</vt:lpstr>
      <vt:lpstr>Roubování  hrušní</vt:lpstr>
      <vt:lpstr>Založení výsadby  hrušní</vt:lpstr>
      <vt:lpstr>   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Tradiční odrůdy hrušní </dc:title>
  <dc:creator>LYNX-PC</dc:creator>
  <cp:lastModifiedBy>LYNX-PC</cp:lastModifiedBy>
  <cp:revision>102</cp:revision>
  <dcterms:created xsi:type="dcterms:W3CDTF">2014-09-22T20:12:42Z</dcterms:created>
  <dcterms:modified xsi:type="dcterms:W3CDTF">2019-09-19T18:41:30Z</dcterms:modified>
</cp:coreProperties>
</file>